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6"/>
  </p:notesMasterIdLst>
  <p:sldIdLst>
    <p:sldId id="256" r:id="rId2"/>
    <p:sldId id="286" r:id="rId3"/>
    <p:sldId id="257" r:id="rId4"/>
    <p:sldId id="287" r:id="rId5"/>
    <p:sldId id="290" r:id="rId6"/>
    <p:sldId id="264" r:id="rId7"/>
    <p:sldId id="292" r:id="rId8"/>
    <p:sldId id="303" r:id="rId9"/>
    <p:sldId id="304" r:id="rId10"/>
    <p:sldId id="305" r:id="rId11"/>
    <p:sldId id="306" r:id="rId12"/>
    <p:sldId id="307" r:id="rId13"/>
    <p:sldId id="308" r:id="rId14"/>
    <p:sldId id="302" r:id="rId15"/>
    <p:sldId id="311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12" r:id="rId24"/>
    <p:sldId id="327" r:id="rId25"/>
    <p:sldId id="325" r:id="rId26"/>
    <p:sldId id="329" r:id="rId27"/>
    <p:sldId id="331" r:id="rId28"/>
    <p:sldId id="332" r:id="rId29"/>
    <p:sldId id="333" r:id="rId30"/>
    <p:sldId id="334" r:id="rId31"/>
    <p:sldId id="335" r:id="rId32"/>
    <p:sldId id="328" r:id="rId33"/>
    <p:sldId id="323" r:id="rId34"/>
    <p:sldId id="25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1797B339-BA6B-4F67-AD75-6E7D7270303C}">
          <p14:sldIdLst>
            <p14:sldId id="256"/>
            <p14:sldId id="286"/>
          </p14:sldIdLst>
        </p14:section>
        <p14:section name="Introduction" id="{5D8EE540-99C6-4B3C-B288-0D9F6B7E08A2}">
          <p14:sldIdLst>
            <p14:sldId id="257"/>
            <p14:sldId id="287"/>
            <p14:sldId id="290"/>
            <p14:sldId id="264"/>
          </p14:sldIdLst>
        </p14:section>
        <p14:section name="Powershell Basics" id="{8625946E-BCDB-479B-BCDD-C7456541CEFB}">
          <p14:sldIdLst>
            <p14:sldId id="292"/>
            <p14:sldId id="303"/>
            <p14:sldId id="304"/>
            <p14:sldId id="305"/>
            <p14:sldId id="306"/>
            <p14:sldId id="307"/>
            <p14:sldId id="308"/>
            <p14:sldId id="302"/>
          </p14:sldIdLst>
        </p14:section>
        <p14:section name="Basic Automation" id="{E2C33E24-1819-4551-9638-2DDBE3673BA7}">
          <p14:sldIdLst>
            <p14:sldId id="311"/>
            <p14:sldId id="313"/>
            <p14:sldId id="314"/>
            <p14:sldId id="315"/>
            <p14:sldId id="316"/>
            <p14:sldId id="317"/>
            <p14:sldId id="318"/>
            <p14:sldId id="319"/>
            <p14:sldId id="312"/>
          </p14:sldIdLst>
        </p14:section>
        <p14:section name="Advanced Automation" id="{576DDBB7-CE2A-4F01-B1E4-87037AED7E0B}">
          <p14:sldIdLst>
            <p14:sldId id="327"/>
            <p14:sldId id="325"/>
            <p14:sldId id="329"/>
            <p14:sldId id="331"/>
            <p14:sldId id="332"/>
            <p14:sldId id="333"/>
            <p14:sldId id="334"/>
            <p14:sldId id="335"/>
            <p14:sldId id="328"/>
          </p14:sldIdLst>
        </p14:section>
        <p14:section name="Thank you!" id="{E40CBC17-E83E-4ABB-97D2-C5F7B3462B18}">
          <p14:sldIdLst>
            <p14:sldId id="323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1314"/>
    <a:srgbClr val="0F28DF"/>
    <a:srgbClr val="367BF0"/>
    <a:srgbClr val="3678B8"/>
    <a:srgbClr val="BFD6D2"/>
    <a:srgbClr val="BCD9C0"/>
    <a:srgbClr val="F5E7E6"/>
    <a:srgbClr val="99D2EB"/>
    <a:srgbClr val="267AC3"/>
    <a:srgbClr val="247A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0" autoAdjust="0"/>
    <p:restoredTop sz="96247" autoAdjust="0"/>
  </p:normalViewPr>
  <p:slideViewPr>
    <p:cSldViewPr snapToGrid="0">
      <p:cViewPr>
        <p:scale>
          <a:sx n="66" d="100"/>
          <a:sy n="66" d="100"/>
        </p:scale>
        <p:origin x="1162" y="629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jpg>
</file>

<file path=ppt/media/image18.jpeg>
</file>

<file path=ppt/media/image19.jpeg>
</file>

<file path=ppt/media/image2.jpeg>
</file>

<file path=ppt/media/image20.jp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EBBBA5-FB06-46B4-8DE6-CC430CEBD54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63FE34-6047-46AA-BEDF-9441DE064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80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3FE34-6047-46AA-BEDF-9441DE0641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1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046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63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49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566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13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29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4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69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5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84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A45B4A-6B61-4C25-8517-B25B5429A83C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37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estwoodworkingideas.netlify.app/rockler-woodworking-hand-tools.html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estwoodworkingideas.netlify.app/rockler-woodworking-hand-tools.html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estwoodworkingideas.netlify.app/rockler-woodworking-hand-tools.html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estwoodworkingideas.netlify.app/rockler-woodworking-hand-tools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ngall.com/tape-png/" TargetMode="Externa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jp/pin/16466354858696102/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ngall.com/tape-png/" TargetMode="Externa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ngall.com/tape-png/" TargetMode="Externa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13" Type="http://schemas.openxmlformats.org/officeDocument/2006/relationships/hyperlink" Target="https://svgsilh.com/image/1865324.html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12" Type="http://schemas.openxmlformats.org/officeDocument/2006/relationships/image" Target="../media/image14.sv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11" Type="http://schemas.openxmlformats.org/officeDocument/2006/relationships/image" Target="../media/image13.png"/><Relationship Id="rId5" Type="http://schemas.openxmlformats.org/officeDocument/2006/relationships/image" Target="../media/image10.png"/><Relationship Id="rId10" Type="http://schemas.openxmlformats.org/officeDocument/2006/relationships/slide" Target="slide33.xml"/><Relationship Id="rId4" Type="http://schemas.openxmlformats.org/officeDocument/2006/relationships/slide" Target="slide7.xml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estwoodworkingideas.netlify.app/rockler-woodworking-hand-tools.html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estwoodworkingideas.netlify.app/rockler-woodworking-hand-tools.html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840FF-43C3-9F4A-F6EE-F26929831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251" y="-281354"/>
            <a:ext cx="12329327" cy="1899138"/>
          </a:xfrm>
          <a:noFill/>
          <a:effectLst>
            <a:softEdge rad="317500"/>
          </a:effectLst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latin typeface="Avenir Next LT Pro" panose="020B0504020202020204" pitchFamily="34" charset="0"/>
                <a:cs typeface="Angsana New" panose="020B0502040204020203" pitchFamily="18" charset="-34"/>
              </a:rPr>
              <a:t>Intro to PowerShell Automation for the SQL Server DBA</a:t>
            </a:r>
            <a:endParaRPr lang="en-US" sz="4800" b="1" i="1" dirty="0">
              <a:latin typeface="Avenir Next LT Pro" panose="020B0504020202020204" pitchFamily="34" charset="0"/>
              <a:cs typeface="Angsana New" panose="020B0502040204020203" pitchFamily="18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FF353-261F-3594-C33F-FBD7010B77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364480"/>
            <a:ext cx="12191999" cy="1493520"/>
          </a:xfrm>
          <a:noFill/>
          <a:effectLst>
            <a:softEdge rad="63500"/>
          </a:effectLst>
        </p:spPr>
        <p:txBody>
          <a:bodyPr>
            <a:normAutofit fontScale="92500" lnSpcReduction="10000"/>
          </a:bodyPr>
          <a:lstStyle/>
          <a:p>
            <a:pPr algn="l"/>
            <a:r>
              <a:rPr lang="en-US" sz="3900" b="1" dirty="0">
                <a:solidFill>
                  <a:schemeClr val="bg1"/>
                </a:solidFill>
                <a:latin typeface="Raavi" panose="020B0502040204020203" pitchFamily="34" charset="0"/>
                <a:ea typeface="Cascadia Mono Light" panose="020B0609020000020004" pitchFamily="49" charset="0"/>
                <a:cs typeface="Raavi" panose="020B0502040204020203" pitchFamily="34" charset="0"/>
              </a:rPr>
              <a:t>David Seis – DBA</a:t>
            </a:r>
          </a:p>
          <a:p>
            <a:pPr algn="l"/>
            <a:r>
              <a:rPr lang="en-US" sz="2800" b="1" dirty="0">
                <a:solidFill>
                  <a:schemeClr val="bg1"/>
                </a:solidFill>
                <a:latin typeface="Raavi" panose="020B0502040204020203" pitchFamily="34" charset="0"/>
                <a:ea typeface="Cascadia Mono Light" panose="020B0609020000020004" pitchFamily="49" charset="0"/>
                <a:cs typeface="Raavi" panose="020B0502040204020203" pitchFamily="34" charset="0"/>
              </a:rPr>
              <a:t>Straight Path I.T. Solutions, LLC.</a:t>
            </a:r>
          </a:p>
          <a:p>
            <a:pPr algn="l"/>
            <a:r>
              <a:rPr lang="en-US" sz="2800" b="1" dirty="0">
                <a:solidFill>
                  <a:schemeClr val="bg1"/>
                </a:solidFill>
                <a:latin typeface="Raavi" panose="020B0502040204020203" pitchFamily="34" charset="0"/>
                <a:ea typeface="Cascadia Mono Light" panose="020B0609020000020004" pitchFamily="49" charset="0"/>
                <a:cs typeface="Raavi" panose="020B0502040204020203" pitchFamily="34" charset="0"/>
              </a:rPr>
              <a:t>SQL Saturday Orlando - 10/18/2024</a:t>
            </a:r>
          </a:p>
        </p:txBody>
      </p:sp>
    </p:spTree>
    <p:extLst>
      <p:ext uri="{BB962C8B-B14F-4D97-AF65-F5344CB8AC3E}">
        <p14:creationId xmlns:p14="http://schemas.microsoft.com/office/powerpoint/2010/main" val="1162543760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person working on a plane&#10;&#10;Description automatically generated">
            <a:extLst>
              <a:ext uri="{FF2B5EF4-FFF2-40B4-BE49-F238E27FC236}">
                <a16:creationId xmlns:a16="http://schemas.microsoft.com/office/drawing/2014/main" id="{8CF165B5-2212-0B76-5D12-296F189BE6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"/>
            <a:ext cx="12192000" cy="686350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94293" y="1632050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68E08662-46BE-07DD-EFB4-56F69638C2D9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962926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person working on a plane&#10;&#10;Description automatically generated">
            <a:extLst>
              <a:ext uri="{FF2B5EF4-FFF2-40B4-BE49-F238E27FC236}">
                <a16:creationId xmlns:a16="http://schemas.microsoft.com/office/drawing/2014/main" id="{65EF3C51-874D-8665-3597-8C736C184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"/>
            <a:ext cx="12192000" cy="686350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36071" y="1629581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A7B2069-0ED3-3933-22BF-8E3F319A8DC1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3504361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person working on a plane&#10;&#10;Description automatically generated">
            <a:extLst>
              <a:ext uri="{FF2B5EF4-FFF2-40B4-BE49-F238E27FC236}">
                <a16:creationId xmlns:a16="http://schemas.microsoft.com/office/drawing/2014/main" id="{72A1F019-B70A-EF07-5AC6-C886AD2B9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"/>
            <a:ext cx="12192000" cy="686350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52209" y="1643788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00E9601A-5350-AB87-FE80-FBDC623228CE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615978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person working on a plane&#10;&#10;Description automatically generated">
            <a:extLst>
              <a:ext uri="{FF2B5EF4-FFF2-40B4-BE49-F238E27FC236}">
                <a16:creationId xmlns:a16="http://schemas.microsoft.com/office/drawing/2014/main" id="{67D8FB6C-0A16-5361-31DD-018668419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1"/>
            <a:ext cx="12192000" cy="686350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73147" y="1657292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11DC5A5-6E82-A93F-2E55-6D663EF75B73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143264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872184" y="237989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6475064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872184" y="2227497"/>
            <a:ext cx="6447632" cy="209820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3963774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opped Shot Of African-american Man With Perforator Free Stock Photo and  Image 162203422">
            <a:extLst>
              <a:ext uri="{FF2B5EF4-FFF2-40B4-BE49-F238E27FC236}">
                <a16:creationId xmlns:a16="http://schemas.microsoft.com/office/drawing/2014/main" id="{87B1E617-2171-9D94-447C-C3ABB565CB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7104" r="-98" b="8627"/>
          <a:stretch/>
        </p:blipFill>
        <p:spPr bwMode="auto">
          <a:xfrm>
            <a:off x="0" y="0"/>
            <a:ext cx="12224616" cy="686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98A710AF-CEF6-35F8-56B1-6E6CFDD0A15A}"/>
              </a:ext>
            </a:extLst>
          </p:cNvPr>
          <p:cNvSpPr/>
          <p:nvPr/>
        </p:nvSpPr>
        <p:spPr>
          <a:xfrm>
            <a:off x="-2002971" y="-4306528"/>
            <a:ext cx="16357600" cy="15397316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39F02C-5290-3C3D-9D78-A0130139DF4F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Automation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693E953-112D-3367-B542-84A61565EB31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47C6CF9-0B6A-D53F-AC34-F60D17525687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14EBC85-EEE4-143F-C22E-0A8A468ED14D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BC70BADF-46C1-EA1F-4DA2-95BB2705846F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D59478D-C33A-C60E-1F86-AC711C3D9AD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E9AE882-6A2D-F67E-8E57-E4D68D5A8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322486D-9F1B-E00F-0037-248966C9A707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290406F-A147-9A39-65DB-337658A0DF56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671A7C44-9F4D-64C6-3777-16E5AD99E017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2C52F32-4CF6-AFF4-C6AA-B4D02A31E23C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176D299-30F1-BC1F-EF66-C4768FB3EB6E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C7D550E7-7119-38B6-2701-3594E81AFAA3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E81FFA1-112C-D0E6-4BDB-94B6F7CE9D15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28D28C25-75CD-9F11-A5E3-E5D6BCB983AD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7D76213-6120-EA82-4E8A-6C6D3E267E3F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49CC24B-EDBA-9E85-626A-C0FBB251BD32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4F941C2-4CC0-DCD1-0837-BDDC2D71887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9A2247C-31DE-4D18-D681-3910F7816E46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3D3F92EA-9716-4574-C2AC-737B99B97E5C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5D90CF5-F84C-39DC-018C-716F00DE4BDE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20480" name="Group 20479">
            <a:extLst>
              <a:ext uri="{FF2B5EF4-FFF2-40B4-BE49-F238E27FC236}">
                <a16:creationId xmlns:a16="http://schemas.microsoft.com/office/drawing/2014/main" id="{C6CDEBF9-574F-350B-FEA2-81AAB678A099}"/>
              </a:ext>
            </a:extLst>
          </p:cNvPr>
          <p:cNvGrpSpPr/>
          <p:nvPr/>
        </p:nvGrpSpPr>
        <p:grpSpPr>
          <a:xfrm>
            <a:off x="1556990" y="6481980"/>
            <a:ext cx="9916220" cy="5154939"/>
            <a:chOff x="11772900" y="7112932"/>
            <a:chExt cx="9916220" cy="5154939"/>
          </a:xfrm>
        </p:grpSpPr>
        <p:grpSp>
          <p:nvGrpSpPr>
            <p:cNvPr id="20481" name="Group 20480">
              <a:extLst>
                <a:ext uri="{FF2B5EF4-FFF2-40B4-BE49-F238E27FC236}">
                  <a16:creationId xmlns:a16="http://schemas.microsoft.com/office/drawing/2014/main" id="{612B73B8-B5AE-D9DA-6A6E-C4CD8144CFC3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0484" name="Freeform: Shape 20483">
                <a:extLst>
                  <a:ext uri="{FF2B5EF4-FFF2-40B4-BE49-F238E27FC236}">
                    <a16:creationId xmlns:a16="http://schemas.microsoft.com/office/drawing/2014/main" id="{994F3367-1CF2-9C7D-4EC1-91D4AC8BA308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485" name="Rectangle 20484">
                <a:extLst>
                  <a:ext uri="{FF2B5EF4-FFF2-40B4-BE49-F238E27FC236}">
                    <a16:creationId xmlns:a16="http://schemas.microsoft.com/office/drawing/2014/main" id="{2FC6D780-7F44-F2EB-1AFD-C2B468D87AD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0483" name="Rectangle 20482">
              <a:extLst>
                <a:ext uri="{FF2B5EF4-FFF2-40B4-BE49-F238E27FC236}">
                  <a16:creationId xmlns:a16="http://schemas.microsoft.com/office/drawing/2014/main" id="{5E763826-EFEC-AA2A-A1A4-3A21FF583783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IaaS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20489" name="Group 20488">
            <a:extLst>
              <a:ext uri="{FF2B5EF4-FFF2-40B4-BE49-F238E27FC236}">
                <a16:creationId xmlns:a16="http://schemas.microsoft.com/office/drawing/2014/main" id="{36BA61ED-AF0E-DD2F-507B-A7ED04CFEEC4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20488" name="Freeform: Shape 20487">
              <a:extLst>
                <a:ext uri="{FF2B5EF4-FFF2-40B4-BE49-F238E27FC236}">
                  <a16:creationId xmlns:a16="http://schemas.microsoft.com/office/drawing/2014/main" id="{47938808-400A-8DB3-CAC5-5C1F41355076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58DB9A9-F38E-C0EC-6B2E-36A36E84882A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6" name="Rectangle 20485">
              <a:extLst>
                <a:ext uri="{FF2B5EF4-FFF2-40B4-BE49-F238E27FC236}">
                  <a16:creationId xmlns:a16="http://schemas.microsoft.com/office/drawing/2014/main" id="{B6A27AA2-80BC-E962-5348-3697481CD914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9660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ropped Shot Of African-american Man With Perforator Free Stock Photo and  Image 162203422">
            <a:extLst>
              <a:ext uri="{FF2B5EF4-FFF2-40B4-BE49-F238E27FC236}">
                <a16:creationId xmlns:a16="http://schemas.microsoft.com/office/drawing/2014/main" id="{044D9EB5-7794-8CC2-905D-1C3C7C3BFE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7104" r="-98" b="8627"/>
          <a:stretch/>
        </p:blipFill>
        <p:spPr bwMode="auto">
          <a:xfrm>
            <a:off x="0" y="0"/>
            <a:ext cx="12224616" cy="686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1729566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56990" y="6481739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IaaS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D69E50B-0A53-2C7E-86A2-E8AFC797080F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1860283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ropped Shot Of African-american Man With Perforator Free Stock Photo and  Image 162203422">
            <a:extLst>
              <a:ext uri="{FF2B5EF4-FFF2-40B4-BE49-F238E27FC236}">
                <a16:creationId xmlns:a16="http://schemas.microsoft.com/office/drawing/2014/main" id="{6C293BCA-CDF1-C296-7DA8-04B052ACC5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7104" r="-98" b="8627"/>
          <a:stretch/>
        </p:blipFill>
        <p:spPr bwMode="auto">
          <a:xfrm>
            <a:off x="0" y="0"/>
            <a:ext cx="12224616" cy="686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B1AD86E-2792-45F7-5229-1E7B9D95DF8E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Automation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1681631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35550" y="6472380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IaaS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978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ropped Shot Of African-american Man With Perforator Free Stock Photo and  Image 162203422">
            <a:extLst>
              <a:ext uri="{FF2B5EF4-FFF2-40B4-BE49-F238E27FC236}">
                <a16:creationId xmlns:a16="http://schemas.microsoft.com/office/drawing/2014/main" id="{54E21553-4C92-C17A-BBE9-E21FB3F164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7104" r="-98" b="8627"/>
          <a:stretch/>
        </p:blipFill>
        <p:spPr bwMode="auto">
          <a:xfrm>
            <a:off x="0" y="0"/>
            <a:ext cx="12224616" cy="686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4DE9993-5DA3-EB80-B63E-349CF0B79ED7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Automation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56990" y="1702564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46271" y="6472707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IaaS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0442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0978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ropped Shot Of African-american Man With Perforator Free Stock Photo and  Image 162203422">
            <a:extLst>
              <a:ext uri="{FF2B5EF4-FFF2-40B4-BE49-F238E27FC236}">
                <a16:creationId xmlns:a16="http://schemas.microsoft.com/office/drawing/2014/main" id="{19256DEE-F2E2-FDC5-440D-90D32A6927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7104" r="-98" b="8627"/>
          <a:stretch/>
        </p:blipFill>
        <p:spPr bwMode="auto">
          <a:xfrm>
            <a:off x="0" y="0"/>
            <a:ext cx="12224616" cy="686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FA42770-9E5E-F3E5-A7ED-1243DC56F48C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Automation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52878" y="1695011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35551" y="6492875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</a:t>
              </a:r>
              <a:r>
                <a:rPr lang="en-US" sz="5400" b="0" cap="none" spc="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</a:t>
              </a:r>
              <a:r>
                <a:rPr lang="en-US" sz="5400" b="0" cap="none" spc="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</a:t>
              </a: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0495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ropped Shot Of African-american Man With Perforator Free Stock Photo and  Image 162203422">
            <a:extLst>
              <a:ext uri="{FF2B5EF4-FFF2-40B4-BE49-F238E27FC236}">
                <a16:creationId xmlns:a16="http://schemas.microsoft.com/office/drawing/2014/main" id="{9A26329B-5C47-4C2A-EF8F-4EFCB23030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7104" r="-98" b="8627"/>
          <a:stretch/>
        </p:blipFill>
        <p:spPr bwMode="auto">
          <a:xfrm>
            <a:off x="0" y="0"/>
            <a:ext cx="12224616" cy="686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7219C68-BA5A-578B-312B-14D710AA307F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Automation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35551" y="1730133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IaC</a:t>
              </a: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7440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ropped Shot Of African-american Man With Perforator Free Stock Photo and  Image 162203422">
            <a:extLst>
              <a:ext uri="{FF2B5EF4-FFF2-40B4-BE49-F238E27FC236}">
                <a16:creationId xmlns:a16="http://schemas.microsoft.com/office/drawing/2014/main" id="{D2F5DBCF-9C18-3B6C-B617-A0751F91B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7104" r="-98" b="8627"/>
          <a:stretch/>
        </p:blipFill>
        <p:spPr bwMode="auto">
          <a:xfrm>
            <a:off x="0" y="0"/>
            <a:ext cx="12224616" cy="686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E28F710-5E4D-E9E6-8464-C44C8B313504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Automation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form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35551" y="6492875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</a:t>
              </a:r>
              <a:r>
                <a:rPr lang="en-US" sz="5400" b="0" cap="none" spc="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IaC</a:t>
              </a: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7003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3512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3007518" y="237989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20555904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736850" y="224654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Automation</a:t>
            </a:r>
          </a:p>
        </p:txBody>
      </p:sp>
    </p:spTree>
    <p:extLst>
      <p:ext uri="{BB962C8B-B14F-4D97-AF65-F5344CB8AC3E}">
        <p14:creationId xmlns:p14="http://schemas.microsoft.com/office/powerpoint/2010/main" val="3310817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Closeup of a wood carving CNC router cutting out patterns | Premium  AI-generated image">
            <a:extLst>
              <a:ext uri="{FF2B5EF4-FFF2-40B4-BE49-F238E27FC236}">
                <a16:creationId xmlns:a16="http://schemas.microsoft.com/office/drawing/2014/main" id="{DE83FE1E-0176-7196-FE83-D466217FCB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b="11876"/>
          <a:stretch/>
        </p:blipFill>
        <p:spPr bwMode="auto">
          <a:xfrm>
            <a:off x="0" y="0"/>
            <a:ext cx="12192000" cy="684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-2324100" y="-3924299"/>
            <a:ext cx="16840200" cy="1482090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Automation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197454-B70E-F6B4-F2F8-779260372C65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2D6944B-5328-D042-59BA-95C8CF8C1898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08C5E2F-D466-0A65-9029-3ACBA599FEA5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3DA4243-2079-6BAC-10E4-33A606221F46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C88BCC7-638C-F7E4-26A1-1FFD7194E936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9CE8E5D-729E-BF33-A8B0-63FE788734CA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0283F63-054A-196B-A7A0-DD3578262FF6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5654C19-F655-8CC3-D7B7-550F36A3656C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E1BBE4F6-A3CB-BC65-BD6F-CC9069CB6BF0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FB986C7-037C-3A79-DA53-F0974C7EF33A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A435686-0091-3165-75EC-21563DA09D28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AE01C996-0D88-7F42-EDF3-C9C4D4DEA51D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A7C95F4-898C-5103-0E7C-845AC49245D6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05442D4A-B78F-6EDB-1BB9-9380F3AD2EC8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AF1EFEF-312F-F7BD-37CE-76C49B71E11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BD9AAFD-7DE2-FC72-A06C-A3BE6538D571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9D22E05E-522A-4E86-EE00-D56E74F3E1F7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8E1AF10F-77F3-EB6C-0BA9-E48BC235CD15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4EC27636-F63A-0557-76D5-04D814B530F0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9CA45C0-5D2A-37F1-A47F-9D56F3C2FD4A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1BA98FD-3AAD-D6AA-7BD7-0E66927D36C8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1CD5F26-7E93-2790-00C9-6F531B16F9D8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6BC86FC4-12A1-F71C-6CAC-3133440FEB39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FBDFF37D-8AFD-8B30-8339-C163A58A6FF9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F68EAE95-7D76-5443-7964-FF4DD8A06B42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3436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loseup of a wood carving CNC router cutting out patterns | Premium  AI-generated image">
            <a:extLst>
              <a:ext uri="{FF2B5EF4-FFF2-40B4-BE49-F238E27FC236}">
                <a16:creationId xmlns:a16="http://schemas.microsoft.com/office/drawing/2014/main" id="{F913A4DA-064B-AA99-176A-48C23E0D0F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b="11876"/>
          <a:stretch/>
        </p:blipFill>
        <p:spPr bwMode="auto">
          <a:xfrm>
            <a:off x="0" y="0"/>
            <a:ext cx="12192000" cy="684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6402A5F-C90C-F8E6-89C8-B89EB5E91E26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Automation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1666476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6141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loseup of a wood carving CNC router cutting out patterns | Premium  AI-generated image">
            <a:extLst>
              <a:ext uri="{FF2B5EF4-FFF2-40B4-BE49-F238E27FC236}">
                <a16:creationId xmlns:a16="http://schemas.microsoft.com/office/drawing/2014/main" id="{A83746B3-B9CC-0DA4-FEB4-2CD03F0164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b="11876"/>
          <a:stretch/>
        </p:blipFill>
        <p:spPr bwMode="auto">
          <a:xfrm>
            <a:off x="0" y="0"/>
            <a:ext cx="12192000" cy="684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784128B-C7ED-74CB-4B4A-B0D5D72432AA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Automation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1600407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4025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loseup of a wood carving CNC router cutting out patterns | Premium  AI-generated image">
            <a:extLst>
              <a:ext uri="{FF2B5EF4-FFF2-40B4-BE49-F238E27FC236}">
                <a16:creationId xmlns:a16="http://schemas.microsoft.com/office/drawing/2014/main" id="{0EAC02E6-D7E4-3904-BB68-2764BD2CA5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b="11876"/>
          <a:stretch/>
        </p:blipFill>
        <p:spPr bwMode="auto">
          <a:xfrm>
            <a:off x="0" y="0"/>
            <a:ext cx="12192000" cy="684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41F3E82-4A7D-D60B-40D2-E0679AA57D7C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Automation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1617301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3395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Closeup of a wood carving CNC router cutting out patterns | Premium  AI-generated image">
            <a:extLst>
              <a:ext uri="{FF2B5EF4-FFF2-40B4-BE49-F238E27FC236}">
                <a16:creationId xmlns:a16="http://schemas.microsoft.com/office/drawing/2014/main" id="{ED2FF75B-F905-7865-0D95-F140296B6C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b="11876"/>
          <a:stretch/>
        </p:blipFill>
        <p:spPr bwMode="auto">
          <a:xfrm>
            <a:off x="0" y="0"/>
            <a:ext cx="12192000" cy="684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76268A9-B3A5-02EA-94A5-8B202099AB6A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Automation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1654958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925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72FF353-261F-3594-C33F-FBD7010B7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92629" cy="4351338"/>
          </a:xfrm>
        </p:spPr>
        <p:txBody>
          <a:bodyPr/>
          <a:lstStyle/>
          <a:p>
            <a:pPr>
              <a:buBlip>
                <a:blip r:embed="rId3"/>
              </a:buBlip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8BDEBDEE-018C-4BA9-9BE2-81CC15385D2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8839854" y="1764156"/>
            <a:ext cx="1697166" cy="1558564"/>
          </a:xfrm>
          <a:prstGeom prst="rect">
            <a:avLst/>
          </a:prstGeom>
        </p:spPr>
      </p:pic>
      <p:pic>
        <p:nvPicPr>
          <p:cNvPr id="14" name="Picture 13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BCBC7EC5-9EF0-A24E-9F34-52091E1C86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7305497" y="5713592"/>
            <a:ext cx="1697166" cy="15585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3D6C0B-7C70-1B08-C9AE-FBC2CD6E2E50}"/>
              </a:ext>
            </a:extLst>
          </p:cNvPr>
          <p:cNvSpPr/>
          <p:nvPr/>
        </p:nvSpPr>
        <p:spPr>
          <a:xfrm>
            <a:off x="12192000" y="-295"/>
            <a:ext cx="54991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840FF-43C3-9F4A-F6EE-F26929831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07898" y="326528"/>
            <a:ext cx="4997759" cy="3102177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rgbClr val="267DC6"/>
                </a:solidFill>
              </a:rPr>
              <a:t>How can we handle the growth in tasks and data estate, without the same growth on our teams?</a:t>
            </a:r>
          </a:p>
        </p:txBody>
      </p:sp>
      <p:pic>
        <p:nvPicPr>
          <p:cNvPr id="7" name="Picture 6" descr="PowerShell Empire. What is PowerShell Empire? | by Rajeev Ranjan | Medium">
            <a:extLst>
              <a:ext uri="{FF2B5EF4-FFF2-40B4-BE49-F238E27FC236}">
                <a16:creationId xmlns:a16="http://schemas.microsoft.com/office/drawing/2014/main" id="{7DB7CEF9-09CE-A6EC-5AA1-4DBA5AC87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alphaModFix amt="7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55" b="91855" l="9211" r="90351">
                        <a14:foregroundMark x1="12719" y1="65158" x2="13596" y2="31222"/>
                        <a14:foregroundMark x1="13596" y1="31222" x2="42982" y2="14027"/>
                        <a14:foregroundMark x1="42982" y1="14027" x2="73684" y2="20814"/>
                        <a14:foregroundMark x1="73684" y1="20814" x2="90351" y2="43891"/>
                        <a14:foregroundMark x1="90351" y1="43891" x2="76316" y2="83258"/>
                        <a14:foregroundMark x1="76316" y1="83258" x2="48246" y2="87783"/>
                        <a14:foregroundMark x1="48246" y1="87783" x2="24123" y2="73303"/>
                        <a14:foregroundMark x1="24123" y1="73303" x2="17982" y2="44796"/>
                        <a14:foregroundMark x1="17982" y1="44796" x2="32895" y2="25792"/>
                        <a14:foregroundMark x1="32895" y1="25792" x2="65351" y2="21267"/>
                        <a14:foregroundMark x1="65351" y1="21267" x2="76754" y2="51584"/>
                        <a14:foregroundMark x1="76754" y1="51584" x2="70175" y2="76923"/>
                        <a14:foregroundMark x1="70175" y1="76923" x2="38158" y2="69683"/>
                        <a14:foregroundMark x1="38158" y1="69683" x2="52193" y2="43891"/>
                        <a14:foregroundMark x1="52193" y1="43891" x2="55263" y2="57014"/>
                        <a14:foregroundMark x1="50877" y1="43439" x2="46930" y2="33937"/>
                        <a14:foregroundMark x1="44298" y1="34842" x2="38158" y2="28959"/>
                        <a14:foregroundMark x1="54825" y1="72851" x2="68421" y2="67873"/>
                        <a14:foregroundMark x1="47807" y1="91855" x2="26316" y2="84615"/>
                        <a14:foregroundMark x1="26316" y1="84615" x2="17982" y2="710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3186" y="3632107"/>
            <a:ext cx="2672862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278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loseup of a wood carving CNC router cutting out patterns | Premium  AI-generated image">
            <a:extLst>
              <a:ext uri="{FF2B5EF4-FFF2-40B4-BE49-F238E27FC236}">
                <a16:creationId xmlns:a16="http://schemas.microsoft.com/office/drawing/2014/main" id="{FA70D4B8-4D6A-5025-A105-2C2F0D6B88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b="11876"/>
          <a:stretch/>
        </p:blipFill>
        <p:spPr bwMode="auto">
          <a:xfrm>
            <a:off x="0" y="0"/>
            <a:ext cx="12192000" cy="684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AEF403E-C311-FE62-AB66-C5707B5B4D4E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Automation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1633976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1960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Closeup of a wood carving CNC router cutting out patterns | Premium  AI-generated image">
            <a:extLst>
              <a:ext uri="{FF2B5EF4-FFF2-40B4-BE49-F238E27FC236}">
                <a16:creationId xmlns:a16="http://schemas.microsoft.com/office/drawing/2014/main" id="{5E78D50A-481C-459B-38E2-A519E0FCC1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b="11876"/>
          <a:stretch/>
        </p:blipFill>
        <p:spPr bwMode="auto">
          <a:xfrm>
            <a:off x="0" y="0"/>
            <a:ext cx="12192000" cy="684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A84FE91-FCB5-3CCD-A1EE-8D173EB6369D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Automation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2196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3007518" y="2235701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70611654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872184" y="255134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38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09024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sculpture&#10;&#10;Description automatically generated">
            <a:extLst>
              <a:ext uri="{FF2B5EF4-FFF2-40B4-BE49-F238E27FC236}">
                <a16:creationId xmlns:a16="http://schemas.microsoft.com/office/drawing/2014/main" id="{DD70BC47-2C58-B521-7AEF-322F032AFD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582"/>
          <a:stretch/>
        </p:blipFill>
        <p:spPr>
          <a:xfrm>
            <a:off x="0" y="7234"/>
            <a:ext cx="12192000" cy="68507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14B0BD-FBF1-2668-A4EF-6189A50B077A}"/>
              </a:ext>
            </a:extLst>
          </p:cNvPr>
          <p:cNvSpPr/>
          <p:nvPr/>
        </p:nvSpPr>
        <p:spPr>
          <a:xfrm>
            <a:off x="3202110" y="185231"/>
            <a:ext cx="5787780" cy="546903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697BE1-0D55-1C15-FFD9-76617ECA0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25958"/>
            <a:ext cx="2541556" cy="8380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68DE791-AD30-FFB5-14DD-104DDCB8932B}"/>
              </a:ext>
            </a:extLst>
          </p:cNvPr>
          <p:cNvSpPr txBox="1">
            <a:spLocks/>
          </p:cNvSpPr>
          <p:nvPr/>
        </p:nvSpPr>
        <p:spPr>
          <a:xfrm>
            <a:off x="3579490" y="393425"/>
            <a:ext cx="5033017" cy="8103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You!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CD65248-D067-3B05-1782-959B70C80D9B}"/>
              </a:ext>
            </a:extLst>
          </p:cNvPr>
          <p:cNvSpPr/>
          <p:nvPr/>
        </p:nvSpPr>
        <p:spPr>
          <a:xfrm>
            <a:off x="-1748972" y="-3774358"/>
            <a:ext cx="15689943" cy="14482916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E8D06A-5B05-4EC7-A7C5-0F9D163FE87F}"/>
              </a:ext>
            </a:extLst>
          </p:cNvPr>
          <p:cNvSpPr/>
          <p:nvPr/>
        </p:nvSpPr>
        <p:spPr>
          <a:xfrm>
            <a:off x="8554669" y="6100627"/>
            <a:ext cx="343074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John 3:14-21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184A14-8074-1E4B-CCB0-D7E89A35F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8999" y="1511604"/>
            <a:ext cx="3874001" cy="383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50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72FF353-261F-3594-C33F-FBD7010B7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92629" cy="4351338"/>
          </a:xfrm>
        </p:spPr>
        <p:txBody>
          <a:bodyPr/>
          <a:lstStyle/>
          <a:p>
            <a:pPr>
              <a:buBlip>
                <a:blip r:embed="rId3"/>
              </a:buBlip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8BDEBDEE-018C-4BA9-9BE2-81CC15385D2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8839854" y="1764156"/>
            <a:ext cx="1697166" cy="1558564"/>
          </a:xfrm>
          <a:prstGeom prst="rect">
            <a:avLst/>
          </a:prstGeom>
        </p:spPr>
      </p:pic>
      <p:pic>
        <p:nvPicPr>
          <p:cNvPr id="14" name="Picture 13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BCBC7EC5-9EF0-A24E-9F34-52091E1C86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7305497" y="5713592"/>
            <a:ext cx="1697166" cy="15585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3D6C0B-7C70-1B08-C9AE-FBC2CD6E2E50}"/>
              </a:ext>
            </a:extLst>
          </p:cNvPr>
          <p:cNvSpPr/>
          <p:nvPr/>
        </p:nvSpPr>
        <p:spPr>
          <a:xfrm>
            <a:off x="6692900" y="0"/>
            <a:ext cx="54991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840FF-43C3-9F4A-F6EE-F26929831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8798" y="326823"/>
            <a:ext cx="4997759" cy="3102177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rgbClr val="267DC6"/>
                </a:solidFill>
              </a:rPr>
              <a:t>How can we handle the growth in tasks and data estate, without the same growth on our teams?</a:t>
            </a:r>
          </a:p>
        </p:txBody>
      </p:sp>
      <p:sp>
        <p:nvSpPr>
          <p:cNvPr id="8" name="AutoShape 6" descr="yoda3">
            <a:extLst>
              <a:ext uri="{FF2B5EF4-FFF2-40B4-BE49-F238E27FC236}">
                <a16:creationId xmlns:a16="http://schemas.microsoft.com/office/drawing/2014/main" id="{716BC562-FEE4-BFC2-EF55-C02D26EDA39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0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000">
        <p159:morph option="byObject"/>
      </p:transition>
    </mc:Choice>
    <mc:Fallback xmlns="">
      <p:transition spd="slow" advTm="7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72FF353-261F-3594-C33F-FBD7010B7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92629" cy="4351338"/>
          </a:xfrm>
        </p:spPr>
        <p:txBody>
          <a:bodyPr/>
          <a:lstStyle/>
          <a:p>
            <a:pPr>
              <a:buBlip>
                <a:blip r:embed="rId3"/>
              </a:buBlip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8BDEBDEE-018C-4BA9-9BE2-81CC15385D2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8839854" y="1764156"/>
            <a:ext cx="1697166" cy="1558564"/>
          </a:xfrm>
          <a:prstGeom prst="rect">
            <a:avLst/>
          </a:prstGeom>
        </p:spPr>
      </p:pic>
      <p:pic>
        <p:nvPicPr>
          <p:cNvPr id="14" name="Picture 13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BCBC7EC5-9EF0-A24E-9F34-52091E1C86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7305497" y="5713592"/>
            <a:ext cx="1697166" cy="15585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3D6C0B-7C70-1B08-C9AE-FBC2CD6E2E50}"/>
              </a:ext>
            </a:extLst>
          </p:cNvPr>
          <p:cNvSpPr/>
          <p:nvPr/>
        </p:nvSpPr>
        <p:spPr>
          <a:xfrm>
            <a:off x="6692900" y="0"/>
            <a:ext cx="54991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840FF-43C3-9F4A-F6EE-F26929831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8798" y="326823"/>
            <a:ext cx="4997759" cy="3102177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rgbClr val="267DC6"/>
                </a:solidFill>
              </a:rPr>
              <a:t>How can we handle the growth in tasks and data estate, without the same growth on our teams?</a:t>
            </a:r>
          </a:p>
        </p:txBody>
      </p:sp>
      <p:sp>
        <p:nvSpPr>
          <p:cNvPr id="8" name="AutoShape 6" descr="yoda3">
            <a:extLst>
              <a:ext uri="{FF2B5EF4-FFF2-40B4-BE49-F238E27FC236}">
                <a16:creationId xmlns:a16="http://schemas.microsoft.com/office/drawing/2014/main" id="{716BC562-FEE4-BFC2-EF55-C02D26EDA39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PowerShell Empire. What is PowerShell Empire? | by Rajeev Ranjan | Medium">
            <a:extLst>
              <a:ext uri="{FF2B5EF4-FFF2-40B4-BE49-F238E27FC236}">
                <a16:creationId xmlns:a16="http://schemas.microsoft.com/office/drawing/2014/main" id="{D592508D-0D2D-1CFC-CEF0-9DD9F021F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55" b="91855" l="9211" r="90351">
                        <a14:foregroundMark x1="12719" y1="65158" x2="13596" y2="31222"/>
                        <a14:foregroundMark x1="13596" y1="31222" x2="42982" y2="14027"/>
                        <a14:foregroundMark x1="42982" y1="14027" x2="73684" y2="20814"/>
                        <a14:foregroundMark x1="73684" y1="20814" x2="90351" y2="43891"/>
                        <a14:foregroundMark x1="90351" y1="43891" x2="76316" y2="83258"/>
                        <a14:foregroundMark x1="76316" y1="83258" x2="48246" y2="87783"/>
                        <a14:foregroundMark x1="48246" y1="87783" x2="24123" y2="73303"/>
                        <a14:foregroundMark x1="24123" y1="73303" x2="17982" y2="44796"/>
                        <a14:foregroundMark x1="17982" y1="44796" x2="32895" y2="25792"/>
                        <a14:foregroundMark x1="32895" y1="25792" x2="65351" y2="21267"/>
                        <a14:foregroundMark x1="65351" y1="21267" x2="76754" y2="51584"/>
                        <a14:foregroundMark x1="76754" y1="51584" x2="70175" y2="76923"/>
                        <a14:foregroundMark x1="70175" y1="76923" x2="38158" y2="69683"/>
                        <a14:foregroundMark x1="38158" y1="69683" x2="52193" y2="43891"/>
                        <a14:foregroundMark x1="52193" y1="43891" x2="55263" y2="57014"/>
                        <a14:foregroundMark x1="50877" y1="43439" x2="46930" y2="33937"/>
                        <a14:foregroundMark x1="44298" y1="34842" x2="38158" y2="28959"/>
                        <a14:foregroundMark x1="54825" y1="72851" x2="68421" y2="67873"/>
                        <a14:foregroundMark x1="47807" y1="91855" x2="26316" y2="84615"/>
                        <a14:foregroundMark x1="26316" y1="84615" x2="17982" y2="710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4086" y="3632402"/>
            <a:ext cx="2672862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273335"/>
      </p:ext>
    </p:extLst>
  </p:cSld>
  <p:clrMapOvr>
    <a:masterClrMapping/>
  </p:clrMapOvr>
  <p:transition spd="slow" advTm="3000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" name="Section Zoom 2">
                <a:extLst>
                  <a:ext uri="{FF2B5EF4-FFF2-40B4-BE49-F238E27FC236}">
                    <a16:creationId xmlns:a16="http://schemas.microsoft.com/office/drawing/2014/main" id="{34A97A7B-EBD7-82DF-10C9-E13D5BDB81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07370633"/>
                  </p:ext>
                </p:extLst>
              </p:nvPr>
            </p:nvGraphicFramePr>
            <p:xfrm>
              <a:off x="2631088" y="2136753"/>
              <a:ext cx="2173724" cy="1292247"/>
            </p:xfrm>
            <a:graphic>
              <a:graphicData uri="http://schemas.microsoft.com/office/powerpoint/2016/sectionzoom">
                <psez:sectionZm>
                  <psez:sectionZmObj sectionId="{8625946E-BCDB-479B-BCDD-C7456541CEFB}">
                    <psez:zmPr id="{C32B09EB-ADCC-497F-A1A9-979A8A67ED4D}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173724" cy="1292247"/>
                        </a:xfrm>
                        <a:prstGeom prst="rect">
                          <a:avLst/>
                        </a:prstGeom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" name="Section Zoom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34A97A7B-EBD7-82DF-10C9-E13D5BDB81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1088" y="2136753"/>
                <a:ext cx="2173724" cy="1292247"/>
              </a:xfrm>
              <a:prstGeom prst="rect">
                <a:avLst/>
              </a:prstGeom>
              <a:effectLst/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65FF4A6C-8BAC-4347-6479-666F89ECF03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90171214"/>
                  </p:ext>
                </p:extLst>
              </p:nvPr>
            </p:nvGraphicFramePr>
            <p:xfrm>
              <a:off x="3037837" y="5455465"/>
              <a:ext cx="2173724" cy="1292246"/>
            </p:xfrm>
            <a:graphic>
              <a:graphicData uri="http://schemas.microsoft.com/office/powerpoint/2016/sectionzoom">
                <psez:sectionZm>
                  <psez:sectionZmObj sectionId="{E2C33E24-1819-4551-9638-2DDBE3673BA7}">
                    <psez:zmPr id="{15EB2D0C-B69C-41C5-8ED7-D3B88C2AD63C}" transitionDur="10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173724" cy="1292246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6" name="Section Zoom 5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65FF4A6C-8BAC-4347-6479-666F89ECF0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37837" y="5455465"/>
                <a:ext cx="2173724" cy="12922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9" name="Section Zoom 8">
                <a:extLst>
                  <a:ext uri="{FF2B5EF4-FFF2-40B4-BE49-F238E27FC236}">
                    <a16:creationId xmlns:a16="http://schemas.microsoft.com/office/drawing/2014/main" id="{F2C105B0-97C7-6DB2-7EC8-9550E0D067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5827425"/>
                  </p:ext>
                </p:extLst>
              </p:nvPr>
            </p:nvGraphicFramePr>
            <p:xfrm>
              <a:off x="7233581" y="4729061"/>
              <a:ext cx="2173724" cy="1292246"/>
            </p:xfrm>
            <a:graphic>
              <a:graphicData uri="http://schemas.microsoft.com/office/powerpoint/2016/sectionzoom">
                <psez:sectionZm>
                  <psez:sectionZmObj sectionId="{576DDBB7-CE2A-4F01-B1E4-87037AED7E0B}">
                    <psez:zmPr id="{5A4C5124-3B34-4ACD-982F-8E1E25396135}" transitionDur="1000" showBg="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173724" cy="1292246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9" name="Section Zoom 8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F2C105B0-97C7-6DB2-7EC8-9550E0D067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33581" y="4729061"/>
                <a:ext cx="2173724" cy="12922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1" name="Section Zoom 10">
                <a:extLst>
                  <a:ext uri="{FF2B5EF4-FFF2-40B4-BE49-F238E27FC236}">
                    <a16:creationId xmlns:a16="http://schemas.microsoft.com/office/drawing/2014/main" id="{58C91E2E-7F9F-9E8B-9D1B-DAB2BB9CB8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19838067"/>
                  </p:ext>
                </p:extLst>
              </p:nvPr>
            </p:nvGraphicFramePr>
            <p:xfrm>
              <a:off x="7810010" y="1864110"/>
              <a:ext cx="961879" cy="567495"/>
            </p:xfrm>
            <a:graphic>
              <a:graphicData uri="http://schemas.microsoft.com/office/powerpoint/2016/sectionzoom">
                <psez:sectionZm>
                  <psez:sectionZmObj sectionId="{E40CBC17-E83E-4ABB-97D2-C5F7B3462B18}">
                    <psez:zmPr id="{D218E540-7051-4076-8930-7FA8E31D3507}" transitionDur="1000" showBg="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61879" cy="567495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1" name="Section Zoom 10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58C91E2E-7F9F-9E8B-9D1B-DAB2BB9CB8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810010" y="1864110"/>
                <a:ext cx="961879" cy="567495"/>
              </a:xfrm>
              <a:prstGeom prst="rect">
                <a:avLst/>
              </a:prstGeom>
            </p:spPr>
          </p:pic>
        </mc:Fallback>
      </mc:AlternateContent>
      <p:pic>
        <p:nvPicPr>
          <p:cNvPr id="27" name="Graphic 26">
            <a:extLst>
              <a:ext uri="{FF2B5EF4-FFF2-40B4-BE49-F238E27FC236}">
                <a16:creationId xmlns:a16="http://schemas.microsoft.com/office/drawing/2014/main" id="{2141E920-4DF9-6D02-8E57-EE62D0A936E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rcRect r="78188" b="56161"/>
          <a:stretch/>
        </p:blipFill>
        <p:spPr>
          <a:xfrm>
            <a:off x="1732574" y="1950042"/>
            <a:ext cx="1482471" cy="1780441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6C18A975-44AF-4E36-5A28-96511C72EF4B}"/>
              </a:ext>
            </a:extLst>
          </p:cNvPr>
          <p:cNvGrpSpPr/>
          <p:nvPr/>
        </p:nvGrpSpPr>
        <p:grpSpPr>
          <a:xfrm>
            <a:off x="3707889" y="3688954"/>
            <a:ext cx="341161" cy="1584015"/>
            <a:chOff x="3615524" y="3579257"/>
            <a:chExt cx="341161" cy="158401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EA761E1-2AAC-A9C8-CDC5-CF275378242D}"/>
                </a:ext>
              </a:extLst>
            </p:cNvPr>
            <p:cNvCxnSpPr>
              <a:cxnSpLocks/>
            </p:cNvCxnSpPr>
            <p:nvPr/>
          </p:nvCxnSpPr>
          <p:spPr>
            <a:xfrm>
              <a:off x="3615524" y="3579257"/>
              <a:ext cx="302933" cy="1444863"/>
            </a:xfrm>
            <a:prstGeom prst="line">
              <a:avLst/>
            </a:prstGeom>
            <a:ln w="762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2E13AE9-D2AC-C19D-C840-6CF08C7D13D9}"/>
                </a:ext>
              </a:extLst>
            </p:cNvPr>
            <p:cNvCxnSpPr>
              <a:cxnSpLocks/>
            </p:cNvCxnSpPr>
            <p:nvPr/>
          </p:nvCxnSpPr>
          <p:spPr>
            <a:xfrm>
              <a:off x="3836199" y="4632960"/>
              <a:ext cx="120486" cy="530312"/>
            </a:xfrm>
            <a:prstGeom prst="line">
              <a:avLst/>
            </a:prstGeom>
            <a:ln w="762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324AA17-E1FC-D7B5-2136-CFC0CFA59C51}"/>
              </a:ext>
            </a:extLst>
          </p:cNvPr>
          <p:cNvGrpSpPr/>
          <p:nvPr/>
        </p:nvGrpSpPr>
        <p:grpSpPr>
          <a:xfrm>
            <a:off x="5241710" y="5455465"/>
            <a:ext cx="1931573" cy="214778"/>
            <a:chOff x="5241711" y="5455465"/>
            <a:chExt cx="1485317" cy="214778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09207C-5D5E-37F9-DC81-66106ADB4F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1711" y="5496560"/>
              <a:ext cx="1301766" cy="173683"/>
            </a:xfrm>
            <a:prstGeom prst="line">
              <a:avLst/>
            </a:prstGeom>
            <a:ln w="762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D45D2E7-BFD4-D878-52C8-F82925A2EB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12114" y="5455465"/>
              <a:ext cx="414914" cy="71007"/>
            </a:xfrm>
            <a:prstGeom prst="line">
              <a:avLst/>
            </a:prstGeom>
            <a:ln w="762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97D7E8D-519A-76D8-D9C5-BD26CB51AF5B}"/>
              </a:ext>
            </a:extLst>
          </p:cNvPr>
          <p:cNvGrpSpPr/>
          <p:nvPr/>
        </p:nvGrpSpPr>
        <p:grpSpPr>
          <a:xfrm rot="20661853">
            <a:off x="8129744" y="3329442"/>
            <a:ext cx="287604" cy="1261410"/>
            <a:chOff x="7629388" y="3675688"/>
            <a:chExt cx="210857" cy="957272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1FF3792-2E4E-2954-5EA5-8A754DC601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29388" y="3789147"/>
              <a:ext cx="180622" cy="843813"/>
            </a:xfrm>
            <a:prstGeom prst="line">
              <a:avLst/>
            </a:prstGeom>
            <a:ln w="762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5E69618-E1E9-4784-DF5A-BFC97FBB88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79775" y="3675688"/>
              <a:ext cx="60470" cy="277946"/>
            </a:xfrm>
            <a:prstGeom prst="line">
              <a:avLst/>
            </a:prstGeom>
            <a:ln w="762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49" name="Graphic 48">
            <a:extLst>
              <a:ext uri="{FF2B5EF4-FFF2-40B4-BE49-F238E27FC236}">
                <a16:creationId xmlns:a16="http://schemas.microsoft.com/office/drawing/2014/main" id="{71DE032D-D42F-068D-D9C3-ADCF2D96B1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rcRect l="31528" t="-326" r="35555" b="48980"/>
          <a:stretch/>
        </p:blipFill>
        <p:spPr>
          <a:xfrm>
            <a:off x="4804812" y="1105190"/>
            <a:ext cx="2237284" cy="2085333"/>
          </a:xfrm>
          <a:prstGeom prst="rect">
            <a:avLst/>
          </a:prstGeom>
        </p:spPr>
      </p:pic>
      <p:pic>
        <p:nvPicPr>
          <p:cNvPr id="50" name="Graphic 49">
            <a:extLst>
              <a:ext uri="{FF2B5EF4-FFF2-40B4-BE49-F238E27FC236}">
                <a16:creationId xmlns:a16="http://schemas.microsoft.com/office/drawing/2014/main" id="{D89AC16D-2375-D0BE-77E9-7495C8AB8A0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rcRect l="29109" t="46197" r="34902" b="-2538"/>
          <a:stretch/>
        </p:blipFill>
        <p:spPr>
          <a:xfrm>
            <a:off x="4577365" y="3391584"/>
            <a:ext cx="2446049" cy="2288171"/>
          </a:xfrm>
          <a:prstGeom prst="rect">
            <a:avLst/>
          </a:prstGeom>
        </p:spPr>
      </p:pic>
      <p:pic>
        <p:nvPicPr>
          <p:cNvPr id="51" name="Graphic 50">
            <a:extLst>
              <a:ext uri="{FF2B5EF4-FFF2-40B4-BE49-F238E27FC236}">
                <a16:creationId xmlns:a16="http://schemas.microsoft.com/office/drawing/2014/main" id="{475C7149-338E-1124-7E23-C2E9B82F605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rcRect l="70889" b="54232"/>
          <a:stretch/>
        </p:blipFill>
        <p:spPr>
          <a:xfrm>
            <a:off x="7235302" y="1482816"/>
            <a:ext cx="1978625" cy="1858767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id="{2EF528F8-B2C0-C731-08E9-7339B19A78F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rcRect t="51097" r="75405"/>
          <a:stretch/>
        </p:blipFill>
        <p:spPr>
          <a:xfrm>
            <a:off x="1736889" y="4305477"/>
            <a:ext cx="1379441" cy="163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22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872184" y="237989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294262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person working on a plane&#10;&#10;Description automatically generated">
            <a:extLst>
              <a:ext uri="{FF2B5EF4-FFF2-40B4-BE49-F238E27FC236}">
                <a16:creationId xmlns:a16="http://schemas.microsoft.com/office/drawing/2014/main" id="{1B37E653-14A0-A002-6DDB-CA4FBD516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"/>
            <a:ext cx="12192000" cy="6863502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203E8101-C252-9E43-46DA-2AF4674407CE}"/>
              </a:ext>
            </a:extLst>
          </p:cNvPr>
          <p:cNvSpPr/>
          <p:nvPr/>
        </p:nvSpPr>
        <p:spPr>
          <a:xfrm>
            <a:off x="-1798614" y="-4447635"/>
            <a:ext cx="15741650" cy="14916150"/>
          </a:xfrm>
          <a:prstGeom prst="ellipse">
            <a:avLst/>
          </a:prstGeom>
          <a:solidFill>
            <a:schemeClr val="tx1">
              <a:alpha val="1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Basics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7933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person working on a plane&#10;&#10;Description automatically generated">
            <a:extLst>
              <a:ext uri="{FF2B5EF4-FFF2-40B4-BE49-F238E27FC236}">
                <a16:creationId xmlns:a16="http://schemas.microsoft.com/office/drawing/2014/main" id="{52CE1358-C02D-C485-C8A3-7456C8DA0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"/>
            <a:ext cx="12192000" cy="686350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08765" y="1710460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88DBE4F4-69F0-17B1-944E-C8FF519ADD81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  <a:solidFill>
            <a:schemeClr val="bg1"/>
          </a:solidFill>
          <a:effectLst>
            <a:softEdge rad="635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15802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13717</TotalTime>
  <Words>1868</Words>
  <Application>Microsoft Office PowerPoint</Application>
  <PresentationFormat>Widescreen</PresentationFormat>
  <Paragraphs>445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Microsoft YaHei</vt:lpstr>
      <vt:lpstr>Aptos</vt:lpstr>
      <vt:lpstr>Aptos Display</vt:lpstr>
      <vt:lpstr>Arial</vt:lpstr>
      <vt:lpstr>Avenir Next LT Pro</vt:lpstr>
      <vt:lpstr>Raavi</vt:lpstr>
      <vt:lpstr>Star Jedi</vt:lpstr>
      <vt:lpstr>Office Theme</vt:lpstr>
      <vt:lpstr>Intro to PowerShell Automation for the SQL Server DBA</vt:lpstr>
      <vt:lpstr>PowerPoint Presentation</vt:lpstr>
      <vt:lpstr>How can we handle the growth in tasks and data estate, without the same growth on our teams?</vt:lpstr>
      <vt:lpstr>How can we handle the growth in tasks and data estate, without the same growth on our teams?</vt:lpstr>
      <vt:lpstr>How can we handle the growth in tasks and data estate, without the same growth on our teams?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SQL Server DBA Problems with PowerShell</dc:title>
  <dc:creator>David Seis</dc:creator>
  <cp:lastModifiedBy>David Seis</cp:lastModifiedBy>
  <cp:revision>38</cp:revision>
  <dcterms:created xsi:type="dcterms:W3CDTF">2024-01-10T20:13:54Z</dcterms:created>
  <dcterms:modified xsi:type="dcterms:W3CDTF">2024-10-19T05:06:45Z</dcterms:modified>
</cp:coreProperties>
</file>

<file path=docProps/thumbnail.jpeg>
</file>